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70" r:id="rId3"/>
    <p:sldId id="271" r:id="rId4"/>
    <p:sldId id="278" r:id="rId5"/>
    <p:sldId id="289" r:id="rId6"/>
    <p:sldId id="273" r:id="rId7"/>
    <p:sldId id="288" r:id="rId8"/>
    <p:sldId id="274" r:id="rId9"/>
    <p:sldId id="275" r:id="rId10"/>
    <p:sldId id="290" r:id="rId11"/>
    <p:sldId id="276" r:id="rId12"/>
    <p:sldId id="264" r:id="rId13"/>
    <p:sldId id="260" r:id="rId14"/>
    <p:sldId id="277" r:id="rId15"/>
    <p:sldId id="267" r:id="rId16"/>
    <p:sldId id="283" r:id="rId17"/>
    <p:sldId id="282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9292C-3C3F-4A0D-B66D-7D53FE1D931E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117D-E364-42AB-B1FF-8318D0006B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368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905EE-A4D8-42CB-99DB-4DE164A29066}" type="datetimeFigureOut">
              <a:rPr lang="ru-RU" smtClean="0"/>
              <a:pPr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E632-48E7-493D-A2C6-9CE9ADE6F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23_%D0%B0%D0%BF%D1%80%D0%B5%D0%BB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u.wikipedia.org/wiki/%D0%94%D0%B5%D0%BD%D1%8C_%D1%81%D0%BE%D1%86%D0%B8%D0%B0%D0%BB%D1%8C%D0%BD%D0%BE%D0%B3%D0%BE_%D1%80%D0%B0%D0%B1%D0%BE%D1%82%D0%BD%D0%B8%D0%BA%D0%B0_(%D0%A0%D0%BE%D1%81%D1%81%D0%B8%D1%8F)" TargetMode="External"/><Relationship Id="rId4" Type="http://schemas.openxmlformats.org/officeDocument/2006/relationships/hyperlink" Target="https://ru.wikipedia.org/wiki/1991_%D0%B3%D0%BE%D0%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 </a:t>
            </a:r>
          </a:p>
          <a:p>
            <a:pPr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Основы социальной работы. 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социальной работы с различными категориями граждан, 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т.ч. с инвалидами и пожилыми</a:t>
            </a:r>
          </a:p>
          <a:p>
            <a:pPr algn="ctr"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Преподаватель: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Щербинина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Елена Викторовна, кандидат социологических наук</a:t>
            </a:r>
          </a:p>
        </p:txBody>
      </p:sp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639944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5DE536-2687-4116-8516-487E35192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Изображение выглядит как фотография, мужчина, белый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xmlns="" id="{E94E39CF-3C68-4343-A150-9F7F698C8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44824"/>
            <a:ext cx="3384376" cy="3960440"/>
          </a:xfrm>
        </p:spPr>
      </p:pic>
      <p:pic>
        <p:nvPicPr>
          <p:cNvPr id="6" name="Рисунок 5" descr="Буфер обмена01.jpg">
            <a:extLst>
              <a:ext uri="{FF2B5EF4-FFF2-40B4-BE49-F238E27FC236}">
                <a16:creationId xmlns:a16="http://schemas.microsoft.com/office/drawing/2014/main" xmlns="" id="{F835E174-3D9B-4FE6-A63B-E190CC7210A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3475"/>
            <a:ext cx="9144000" cy="110612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CFA3C48-5144-4925-B58F-7D018EC73160}"/>
              </a:ext>
            </a:extLst>
          </p:cNvPr>
          <p:cNvSpPr/>
          <p:nvPr/>
        </p:nvSpPr>
        <p:spPr>
          <a:xfrm>
            <a:off x="3923928" y="2690336"/>
            <a:ext cx="4392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Мэри Ричмонд 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(1861 — 1928)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одна из основательниц профессиональной социальной работы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8662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06129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613721"/>
            <a:ext cx="828092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Принципы социальной работы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(принципы 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Мэри Ричмонд - 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«принципы ментальной гигиены):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симпатизировать клиенту;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отдавать ему предпочтение;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поощрять его;</a:t>
            </a:r>
            <a:endParaRPr kumimoji="0" lang="ru-RU" sz="32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строить с ним совместные ясные планы действий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97839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Трудная  жизненная ситуация </a:t>
            </a:r>
            <a:r>
              <a:rPr lang="ru-RU" sz="2800" dirty="0"/>
              <a:t>– такая ситуация, в которой в результате внешних воздействий или внутренних изменений происходит нарушение адаптации человека к жизни, в результате чего он не в состоянии удовлетворять свои основные жизненные потребности посредством моделей и способов деятельности (поведения), выработанных в предыдущие периоды жизни.</a:t>
            </a:r>
          </a:p>
        </p:txBody>
      </p:sp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639944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арина\сагитов\салават 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/>
          </a:blip>
          <a:srcRect r="640" b="11497"/>
          <a:stretch>
            <a:fillRect/>
          </a:stretch>
        </p:blipFill>
        <p:spPr bwMode="auto">
          <a:xfrm>
            <a:off x="0" y="349230"/>
            <a:ext cx="9144000" cy="6508770"/>
          </a:xfrm>
          <a:prstGeom prst="rect">
            <a:avLst/>
          </a:prstGeom>
          <a:noFill/>
        </p:spPr>
      </p:pic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0612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06129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268760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население в возрасте от 60 до 74 лет -  пожилые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75 до 89 </a:t>
            </a:r>
            <a:r>
              <a:rPr lang="ru-RU" sz="2000" b="1" dirty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старики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90 и старше </a:t>
            </a:r>
            <a:r>
              <a:rPr lang="ru-RU" sz="2000" b="1" dirty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долгожители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2474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Классификация Всемирной организации здравоохранения (ВОЗ) 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2848888"/>
            <a:ext cx="76328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1 января 2018 года,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население РФ составило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146 880 000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человек, в том числе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31 226 000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 пожилого возраста( от 60 лет) (21,3% от общей численности населения),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среди них - 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9 783 000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 (6,7% от общей численности населения) в возрасте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60-64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7 937000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 (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5,4%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возрасте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65-69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13 506 000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(9,2%) – в возрасте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старше 70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Республике Башкортостан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начало 2017 года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доля лиц старше трудоспособного возраста (60 лет - для мужчин, 55- для женщин) составляла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23,5% – 950,3 тыс. человек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-171400"/>
            <a:ext cx="9144000" cy="864096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132151"/>
          <a:ext cx="8712968" cy="6032139"/>
        </p:xfrm>
        <a:graphic>
          <a:graphicData uri="http://schemas.openxmlformats.org/drawingml/2006/table">
            <a:tbl>
              <a:tblPr/>
              <a:tblGrid>
                <a:gridCol w="15375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4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41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53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Параметры описания возраста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Возрастной период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51-65 лет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 65 лет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7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Система социального окружения</a:t>
                      </a:r>
                      <a:endParaRPr lang="ru-RU" sz="13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Семья Друзья Работа Окружающие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Семья Друзья Окружающие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2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 возраста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Безопасный выход из сферы труда, понижение роли карьеры 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Установление межличностных отношений вне семьи, ответ на вопрос «Кому я еще нужен?» Выработка толерантного отношения к смерти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Освоение жизни в условиях большей зависимости от других людей (женщинами эта задача осваивается сложнее, чем мужчинами) 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прошлой жизни 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пережить смерть близких и ожидание собственной смерти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8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Резервы развития</a:t>
                      </a:r>
                      <a:endParaRPr lang="ru-RU" sz="13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Знания и умения, способствующие опоре в большей степени на умственные, а не на физические возможности человека</a:t>
                      </a:r>
                      <a:endParaRPr lang="ru-RU" sz="13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выживать при снижении физических ресурсов 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подводить жизненные итоги, написание мемуаров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95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Кризисы развития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Кризис стагнации. Проходит благоприятно, если у человека есть живительные эмоциональные связи с окружающими людьми. Неблагоприятное течение кризиса выражается в эгоистической стагнации, предъявлении претензий к окружающим («Эгоист - это тот, кто не думает обо мне»)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Кризис значимости. Проходит благоприятно, если человек ощущает, что жизнь прожита не зря. Неблагоприятное течение кризиса сопровождается чувством отчаяния («Жизнь прошла зря, от меня ничего не осталось»)</a:t>
                      </a:r>
                      <a:endParaRPr lang="ru-RU" sz="13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2" marR="17362" marT="17362" marB="173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3CE1B2-F800-4E29-A97B-D942A26BB757}"/>
              </a:ext>
            </a:extLst>
          </p:cNvPr>
          <p:cNvSpPr txBox="1"/>
          <p:nvPr/>
        </p:nvSpPr>
        <p:spPr>
          <a:xfrm>
            <a:off x="611560" y="83671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нормального психического развития в пожилом возрасте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93610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628804"/>
          <a:ext cx="7848871" cy="4358314"/>
        </p:xfrm>
        <a:graphic>
          <a:graphicData uri="http://schemas.openxmlformats.org/drawingml/2006/table">
            <a:tbl>
              <a:tblPr/>
              <a:tblGrid>
                <a:gridCol w="2520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6001">
                <a:tc rowSpan="3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Общая численность инвалидов в РБ, чел.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Дети-инвалиды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Инвалиды от 18 лет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4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 01.01.2012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324 526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14 518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310 008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4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 01.01.2013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318 402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14 627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303 775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94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 01.01.2014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311 326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14 782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296 544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4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 01.01.2015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300 206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14 559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285 647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94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 01.01.2016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293 288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14 752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278 536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94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 01.01.2017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276 505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15 063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261 442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945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 01.01.2018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279 387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15 973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263 414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1124745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Численность инвалидов в Республике Башкортостан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144000" cy="864096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5676418"/>
              </p:ext>
            </p:extLst>
          </p:nvPr>
        </p:nvGraphicFramePr>
        <p:xfrm>
          <a:off x="179513" y="2241098"/>
          <a:ext cx="8520607" cy="3785616"/>
        </p:xfrm>
        <a:graphic>
          <a:graphicData uri="http://schemas.openxmlformats.org/drawingml/2006/table">
            <a:tbl>
              <a:tblPr/>
              <a:tblGrid>
                <a:gridCol w="972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498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744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86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лиц старше трудоспособного возраста, тыс. чел.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граждан, получающих социальные услуги на дому в соответствии с установленными стандартами,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чел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нуждающихся граждан социальными услугами на дому, %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837,65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858,15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30,45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879,4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902,3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927,5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950,3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34,9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871494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Динамика обеспеченности нуждающихся граждан социальными услугами на дому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в Республике Башкортостан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10801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8B0826-0849-481E-B76D-E701439B578A}"/>
              </a:ext>
            </a:extLst>
          </p:cNvPr>
          <p:cNvSpPr txBox="1"/>
          <p:nvPr/>
        </p:nvSpPr>
        <p:spPr>
          <a:xfrm>
            <a:off x="1691680" y="2564904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           Главная цель  </a:t>
            </a:r>
            <a:r>
              <a:rPr lang="ru-RU" dirty="0">
                <a:solidFill>
                  <a:srgbClr val="FF0000"/>
                </a:solidFill>
              </a:rPr>
              <a:t>социальной работы  </a:t>
            </a:r>
            <a:r>
              <a:rPr lang="ru-RU" dirty="0"/>
              <a:t>– забота о благосостоянии и раскрытие возможностей и способностей личности, семьи, общества к нормальному социальному функционированию.</a:t>
            </a:r>
          </a:p>
          <a:p>
            <a:endParaRPr lang="ru-RU" dirty="0"/>
          </a:p>
        </p:txBody>
      </p:sp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39944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algn="just">
              <a:buNone/>
            </a:pPr>
            <a:r>
              <a:rPr lang="ru-RU" b="1" dirty="0">
                <a:solidFill>
                  <a:srgbClr val="FF0000"/>
                </a:solidFill>
              </a:rPr>
              <a:t>Субъекты социальной работы </a:t>
            </a:r>
            <a:r>
              <a:rPr lang="ru-RU" dirty="0"/>
              <a:t>-  государство со своими структурами, общественные, благотворительные и другие организации и учреждения, социальные работники как люди, занимающиеся социальной деятельностью, работая в соответствующих учреждениях или на общественных началах.</a:t>
            </a:r>
          </a:p>
          <a:p>
            <a:endParaRPr lang="ru-RU" dirty="0"/>
          </a:p>
        </p:txBody>
      </p:sp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639944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06129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397000"/>
          <a:ext cx="8136904" cy="5176387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75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7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5816">
                <a:tc>
                  <a:txBody>
                    <a:bodyPr/>
                    <a:lstStyle/>
                    <a:p>
                      <a:pPr marL="67945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Уровни социальной</a:t>
                      </a:r>
                    </a:p>
                    <a:p>
                      <a:pPr marL="679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</a:t>
                      </a:r>
                      <a:r>
                        <a:rPr lang="ru-RU" sz="1600" b="1" spc="-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ru-RU" sz="1600" b="1" spc="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бъекты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Объекты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1953">
                <a:tc>
                  <a:txBody>
                    <a:bodyPr/>
                    <a:lstStyle/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МИКР</a:t>
                      </a:r>
                      <a:r>
                        <a:rPr lang="ru-RU" sz="1600" b="1" i="1" spc="-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ru-RU" sz="1600" b="1" i="1" spc="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600" b="1" i="1" spc="-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ВЕНЬ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98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298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Социальные     </a:t>
                      </a:r>
                      <a:r>
                        <a:rPr lang="ru-RU" sz="1600" spc="2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</a:t>
                      </a:r>
                      <a:r>
                        <a:rPr lang="ru-RU" sz="16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ru-RU" sz="16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тники</a:t>
                      </a:r>
                    </a:p>
                    <a:p>
                      <a:pPr marL="0" marR="247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всех </a:t>
                      </a:r>
                      <a:r>
                        <a:rPr lang="ru-RU" sz="1600" spc="3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6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ней, </a:t>
                      </a:r>
                      <a:r>
                        <a:rPr lang="ru-RU" sz="1600" spc="4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добровольцы, </a:t>
                      </a:r>
                      <a:r>
                        <a:rPr lang="ru-RU" sz="1600" spc="1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благотвор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тел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600" spc="1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преподаватели </a:t>
                      </a:r>
                      <a:r>
                        <a:rPr lang="ru-RU" sz="1600" spc="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ru-RU" sz="1600" spc="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исследователи </a:t>
                      </a:r>
                      <a:r>
                        <a:rPr lang="ru-RU" sz="1600" spc="14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социальной </a:t>
                      </a:r>
                      <a:r>
                        <a:rPr lang="ru-RU" sz="1600" spc="14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6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боты, клиенты         </a:t>
                      </a:r>
                      <a:r>
                        <a:rPr lang="ru-RU" sz="1600" spc="27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социальных 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Люди,</a:t>
                      </a:r>
                      <a:r>
                        <a:rPr lang="ru-RU" sz="1600" spc="26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имеющие</a:t>
                      </a:r>
                      <a:r>
                        <a:rPr lang="ru-RU" sz="1600" spc="26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социальные  </a:t>
                      </a:r>
                      <a:r>
                        <a:rPr lang="ru-RU" sz="1600" spc="1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проблемы,  </a:t>
                      </a:r>
                      <a:r>
                        <a:rPr lang="ru-RU" sz="1600" spc="1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клиенты социальных 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8742">
                <a:tc>
                  <a:txBody>
                    <a:bodyPr/>
                    <a:lstStyle/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МЕЗ</a:t>
                      </a:r>
                      <a:r>
                        <a:rPr lang="ru-RU" sz="1600" b="1" i="1" spc="-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ru-RU" sz="1600" b="1" i="1" spc="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b="1" i="1" spc="-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ОВ</a:t>
                      </a:r>
                      <a:r>
                        <a:rPr lang="ru-RU" sz="1600" b="1" i="1" spc="-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ru-RU" sz="16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92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292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Социальные </a:t>
                      </a:r>
                      <a:r>
                        <a:rPr lang="ru-RU" sz="1600" spc="10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 </a:t>
                      </a:r>
                      <a:r>
                        <a:rPr lang="ru-RU" sz="1600" spc="1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различных   </a:t>
                      </a:r>
                      <a:r>
                        <a:rPr lang="ru-RU" sz="1600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типов,   </a:t>
                      </a:r>
                      <a:r>
                        <a:rPr lang="ru-RU" sz="1600" spc="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общественные</a:t>
                      </a:r>
                      <a:r>
                        <a:rPr lang="ru-RU" sz="1600" spc="2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2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благотворительные организации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Социальные</a:t>
                      </a:r>
                      <a:r>
                        <a:rPr lang="ru-RU" sz="1600" spc="14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r>
                        <a:rPr lang="ru-RU" sz="16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1600" spc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ждающиеся  в</a:t>
                      </a:r>
                      <a:r>
                        <a:rPr lang="ru-RU" sz="1600" spc="32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поддержке  и помощи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6760">
                <a:tc>
                  <a:txBody>
                    <a:bodyPr/>
                    <a:lstStyle/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i="1" spc="-5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i="1" spc="-5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600" b="1" i="1" spc="-5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7945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spc="-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МАКРО</a:t>
                      </a:r>
                      <a:r>
                        <a:rPr lang="ru-RU" sz="1600" b="1" i="1" spc="1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b="1" i="1" spc="-5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РОВЕНЬ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92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spc="-5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292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дарств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   </a:t>
                      </a:r>
                      <a:r>
                        <a:rPr lang="ru-RU" sz="1600" spc="4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щ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еств</a:t>
                      </a:r>
                      <a:r>
                        <a:rPr lang="ru-RU" sz="1600" spc="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266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 </a:t>
                      </a:r>
                      <a:r>
                        <a:rPr lang="ru-RU" sz="1600" spc="6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равления </a:t>
                      </a:r>
                      <a:r>
                        <a:rPr lang="ru-RU" sz="1600" spc="6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социальной </a:t>
                      </a:r>
                      <a:r>
                        <a:rPr lang="ru-RU" sz="1600" spc="17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6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ботой, </a:t>
                      </a:r>
                      <a:r>
                        <a:rPr lang="ru-RU" sz="1600" spc="17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  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предприятий   </a:t>
                      </a:r>
                      <a:r>
                        <a:rPr lang="ru-RU" sz="1600" spc="1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ru-RU" sz="1600" spc="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ru-RU" sz="16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600" spc="-1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ждений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Объект социальной работы - </a:t>
            </a:r>
            <a:r>
              <a:rPr lang="ru-RU" dirty="0"/>
              <a:t>люди (при широкой трактовке), отдельные личности и группы, нуждающиеся в посторонней помощи, обездоленные и другие </a:t>
            </a:r>
            <a:r>
              <a:rPr lang="ru-RU" dirty="0" err="1"/>
              <a:t>слабозащищенные</a:t>
            </a:r>
            <a:r>
              <a:rPr lang="ru-RU" dirty="0"/>
              <a:t> группы: пожилые люди, инвалиды, дети-сироты; люди, попавшие в беду, испытывающие сильный стресс; матери и отцы, воспитывающие детей в одиночку; лица и группы с </a:t>
            </a:r>
            <a:r>
              <a:rPr lang="ru-RU" dirty="0" err="1"/>
              <a:t>девиантным</a:t>
            </a:r>
            <a:r>
              <a:rPr lang="ru-RU" dirty="0"/>
              <a:t> поведением (алкоголики, наркоманы, преступники и </a:t>
            </a:r>
            <a:r>
              <a:rPr lang="ru-RU" dirty="0" err="1"/>
              <a:t>др</a:t>
            </a:r>
            <a:r>
              <a:rPr lang="ru-RU" dirty="0"/>
              <a:t>); безработные, беженцы и другие социально уязвимые элементы.</a:t>
            </a:r>
          </a:p>
        </p:txBody>
      </p:sp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639944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071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solidFill>
                  <a:srgbClr val="FF0000"/>
                </a:solidFill>
              </a:rPr>
              <a:t>«Группы риска» </a:t>
            </a:r>
            <a:r>
              <a:rPr lang="ru-RU" dirty="0"/>
              <a:t>– это люди, социальное положение которых не имеет стабильности, и они, являясь как объектами, так и субъектами риска, имеют наибольшие шансы оказаться в трудной жизненной ситуации, ведущей к их физической, моральной и социальной деградации.</a:t>
            </a:r>
          </a:p>
          <a:p>
            <a:endParaRPr lang="ru-RU" dirty="0"/>
          </a:p>
        </p:txBody>
      </p:sp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639944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9E0F049-90AB-430F-87BB-6E0CD6B7CEF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919" y="121014"/>
            <a:ext cx="8644877" cy="108518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257A78-CB24-4B3D-A96A-0F4E08473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0A737A-C659-4E57-B9A8-EB2A2F46E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888284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Основные функции социальной работы</a:t>
            </a:r>
          </a:p>
          <a:p>
            <a:pPr algn="ctr"/>
            <a:endParaRPr lang="ru-RU" dirty="0"/>
          </a:p>
          <a:p>
            <a:r>
              <a:rPr lang="ru-RU" b="1" dirty="0"/>
              <a:t>Социальная помощь    Социальный контроль</a:t>
            </a:r>
          </a:p>
          <a:p>
            <a:pPr algn="ctr"/>
            <a:r>
              <a:rPr lang="ru-RU" dirty="0"/>
              <a:t>Специфические функции</a:t>
            </a:r>
          </a:p>
          <a:p>
            <a:pPr algn="ctr"/>
            <a:r>
              <a:rPr lang="ru-RU" sz="2000" dirty="0"/>
              <a:t>Диагностическая</a:t>
            </a:r>
          </a:p>
          <a:p>
            <a:pPr algn="ctr"/>
            <a:r>
              <a:rPr lang="ru-RU" sz="2000" dirty="0"/>
              <a:t>Прогностическая</a:t>
            </a:r>
          </a:p>
          <a:p>
            <a:pPr algn="ctr"/>
            <a:r>
              <a:rPr lang="ru-RU" sz="2000" dirty="0"/>
              <a:t>Профилактическая</a:t>
            </a:r>
          </a:p>
          <a:p>
            <a:pPr algn="ctr"/>
            <a:r>
              <a:rPr lang="ru-RU" sz="2000" dirty="0"/>
              <a:t>Правозащитная</a:t>
            </a:r>
          </a:p>
          <a:p>
            <a:pPr algn="ctr"/>
            <a:r>
              <a:rPr lang="ru-RU" sz="2000" dirty="0"/>
              <a:t>Организационная</a:t>
            </a:r>
          </a:p>
          <a:p>
            <a:pPr algn="ctr"/>
            <a:r>
              <a:rPr lang="ru-RU" sz="2000" dirty="0"/>
              <a:t>Информационная и др.</a:t>
            </a:r>
          </a:p>
          <a:p>
            <a:pPr algn="ctr"/>
            <a:endParaRPr lang="ru-RU" sz="2000" dirty="0"/>
          </a:p>
          <a:p>
            <a:pPr algn="ctr"/>
            <a:endParaRPr lang="ru-RU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2B7814DA-53EB-418A-8D27-49D7D2309DB3}"/>
              </a:ext>
            </a:extLst>
          </p:cNvPr>
          <p:cNvCxnSpPr/>
          <p:nvPr/>
        </p:nvCxnSpPr>
        <p:spPr>
          <a:xfrm>
            <a:off x="4745357" y="1988840"/>
            <a:ext cx="2274915" cy="7920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xmlns="" id="{6993BC09-2353-40D7-A628-BF253BEFA723}"/>
              </a:ext>
            </a:extLst>
          </p:cNvPr>
          <p:cNvCxnSpPr>
            <a:cxnSpLocks/>
          </p:cNvCxnSpPr>
          <p:nvPr/>
        </p:nvCxnSpPr>
        <p:spPr>
          <a:xfrm flipH="1">
            <a:off x="2339752" y="1988840"/>
            <a:ext cx="1944216" cy="7920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897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06129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1" y="1556793"/>
          <a:ext cx="7848870" cy="4697759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09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Содержание понятия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«милосердие»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XI век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XII век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XIII век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9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Милостыня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Милосердие, сострадание, сочувствие, подаяние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Благотворение, добрые дела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Милость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Милосердие, сострадание, сочувствие; благосклонность, особое расположение, любовь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Милостыня, подаяние; плата, жалованье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Прощение, снисхождение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41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Милование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Сострадание, сочувствие, милосердие, прощение, снисхождение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Готовность помочь, оказание милости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Благосклонность, любовь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5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Миловати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Поддерживать, помогать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Миление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Сострадание</a:t>
                      </a: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87" marR="54187" marT="27093" marB="27093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1124744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Изменение  понятия «милосердие»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уфер обмена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06129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327347"/>
            <a:ext cx="8496944" cy="474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работа как профессия появилась в России </a:t>
            </a:r>
            <a:r>
              <a:rPr lang="ru-RU" sz="2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23 апреля"/>
              </a:rPr>
              <a:t>23 апреля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 tooltip="1991 год"/>
              </a:rPr>
              <a:t>1991 года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когда в соответствии с решением № 92 Государственного комитета по труду и социальным вопросам в перечне профессий появились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должности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социальный работник, социальный педагог и специалист по социальной работе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августа 1991 г. приказом Государственного комитета СССР по народному образованию была введена новая специальность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Социальная работа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есть началась подготовка дипломированных специалистов.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200" b="1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 tooltip="День социального работника (Россия)"/>
              </a:rPr>
              <a:t>День социального работника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России отмечается 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июня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согласно Указу Президента от 27 октября 2000 года №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1796.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909</TotalTime>
  <Words>868</Words>
  <Application>Microsoft Office PowerPoint</Application>
  <PresentationFormat>Экран (4:3)</PresentationFormat>
  <Paragraphs>188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2018-02-28T07:12:42Z</dcterms:created>
  <dcterms:modified xsi:type="dcterms:W3CDTF">2018-07-18T04:19:30Z</dcterms:modified>
</cp:coreProperties>
</file>